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7"/>
    <p:sldId id="257" r:id="rId38"/>
    <p:sldId id="258" r:id="rId39"/>
    <p:sldId id="259" r:id="rId40"/>
    <p:sldId id="260" r:id="rId41"/>
    <p:sldId id="261" r:id="rId42"/>
    <p:sldId id="262" r:id="rId43"/>
  </p:sldIdLst>
  <p:sldSz cx="18288000" cy="10287000"/>
  <p:notesSz cx="6858000" cy="9144000"/>
  <p:embeddedFontLst>
    <p:embeddedFont>
      <p:font typeface="Libre Baskerville" charset="1" panose="02000000000000000000"/>
      <p:regular r:id="rId6"/>
    </p:embeddedFont>
    <p:embeddedFont>
      <p:font typeface="Libre Baskerville Bold" charset="1" panose="02000000000000000000"/>
      <p:regular r:id="rId7"/>
    </p:embeddedFont>
    <p:embeddedFont>
      <p:font typeface="Libre Baskerville Italics" charset="1" panose="02000000000000000000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Kaushan Script" charset="1" panose="03060602040705080205"/>
      <p:regular r:id="rId13"/>
    </p:embeddedFont>
    <p:embeddedFont>
      <p:font typeface="DejaVu Serif" charset="1" panose="02060603050605020204"/>
      <p:regular r:id="rId14"/>
    </p:embeddedFont>
    <p:embeddedFont>
      <p:font typeface="DejaVu Serif Bold" charset="1" panose="02060803050605020204"/>
      <p:regular r:id="rId15"/>
    </p:embeddedFont>
    <p:embeddedFont>
      <p:font typeface="DejaVu Serif Italics" charset="1" panose="020606030503050B0204"/>
      <p:regular r:id="rId16"/>
    </p:embeddedFont>
    <p:embeddedFont>
      <p:font typeface="DejaVu Serif Bold Italics" charset="1" panose="020608030503050B0204"/>
      <p:regular r:id="rId17"/>
    </p:embeddedFont>
    <p:embeddedFont>
      <p:font typeface="TAN Twinkle" charset="1" panose="00000000000000000000"/>
      <p:regular r:id="rId18"/>
    </p:embeddedFont>
    <p:embeddedFont>
      <p:font typeface="Now" charset="1" panose="00000500000000000000"/>
      <p:regular r:id="rId19"/>
    </p:embeddedFont>
    <p:embeddedFont>
      <p:font typeface="Now Bold" charset="1" panose="00000800000000000000"/>
      <p:regular r:id="rId20"/>
    </p:embeddedFont>
    <p:embeddedFont>
      <p:font typeface="Now Thin" charset="1" panose="00000300000000000000"/>
      <p:regular r:id="rId21"/>
    </p:embeddedFont>
    <p:embeddedFont>
      <p:font typeface="Now Light" charset="1" panose="00000400000000000000"/>
      <p:regular r:id="rId22"/>
    </p:embeddedFont>
    <p:embeddedFont>
      <p:font typeface="Now Medium" charset="1" panose="00000600000000000000"/>
      <p:regular r:id="rId23"/>
    </p:embeddedFont>
    <p:embeddedFont>
      <p:font typeface="Now Heavy" charset="1" panose="00000A00000000000000"/>
      <p:regular r:id="rId24"/>
    </p:embeddedFont>
    <p:embeddedFont>
      <p:font typeface="Inter" charset="1" panose="020B0502030000000004"/>
      <p:regular r:id="rId25"/>
    </p:embeddedFont>
    <p:embeddedFont>
      <p:font typeface="Inter Bold" charset="1" panose="020B0802030000000004"/>
      <p:regular r:id="rId26"/>
    </p:embeddedFont>
    <p:embeddedFont>
      <p:font typeface="Inter Italics" charset="1" panose="020B0502030000000004"/>
      <p:regular r:id="rId27"/>
    </p:embeddedFont>
    <p:embeddedFont>
      <p:font typeface="Inter Bold Italics" charset="1" panose="020B0802030000000004"/>
      <p:regular r:id="rId28"/>
    </p:embeddedFont>
    <p:embeddedFont>
      <p:font typeface="Inter Thin" charset="1" panose="020B0A02050000000004"/>
      <p:regular r:id="rId29"/>
    </p:embeddedFont>
    <p:embeddedFont>
      <p:font typeface="Inter Thin Italics" charset="1" panose="020B0A02050000000004"/>
      <p:regular r:id="rId30"/>
    </p:embeddedFont>
    <p:embeddedFont>
      <p:font typeface="Inter Extra-Light" charset="1" panose="02000503000000020004"/>
      <p:regular r:id="rId31"/>
    </p:embeddedFont>
    <p:embeddedFont>
      <p:font typeface="Inter Light" charset="1" panose="02000503000000020004"/>
      <p:regular r:id="rId32"/>
    </p:embeddedFont>
    <p:embeddedFont>
      <p:font typeface="Inter Medium" charset="1" panose="02000503000000020004"/>
      <p:regular r:id="rId33"/>
    </p:embeddedFont>
    <p:embeddedFont>
      <p:font typeface="Inter Semi-Bold" charset="1" panose="02000503000000020004"/>
      <p:regular r:id="rId34"/>
    </p:embeddedFont>
    <p:embeddedFont>
      <p:font typeface="Inter Ultra-Bold" charset="1" panose="02000503000000020004"/>
      <p:regular r:id="rId35"/>
    </p:embeddedFont>
    <p:embeddedFont>
      <p:font typeface="Inter Heavy" charset="1" panose="0200050300000002000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slides/slide1.xml" Type="http://schemas.openxmlformats.org/officeDocument/2006/relationships/slide"/><Relationship Id="rId38" Target="slides/slide2.xml" Type="http://schemas.openxmlformats.org/officeDocument/2006/relationships/slide"/><Relationship Id="rId39" Target="slides/slide3.xml" Type="http://schemas.openxmlformats.org/officeDocument/2006/relationships/slide"/><Relationship Id="rId4" Target="theme/theme1.xml" Type="http://schemas.openxmlformats.org/officeDocument/2006/relationships/theme"/><Relationship Id="rId40" Target="slides/slide4.xml" Type="http://schemas.openxmlformats.org/officeDocument/2006/relationships/slide"/><Relationship Id="rId41" Target="slides/slide5.xml" Type="http://schemas.openxmlformats.org/officeDocument/2006/relationships/slide"/><Relationship Id="rId42" Target="slides/slide6.xml" Type="http://schemas.openxmlformats.org/officeDocument/2006/relationships/slide"/><Relationship Id="rId43" Target="slides/slide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8459058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2057400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274232" y="3773262"/>
            <a:ext cx="11611822" cy="258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26"/>
              </a:lnSpc>
            </a:pPr>
            <a:r>
              <a:rPr lang="en-US" sz="7376">
                <a:solidFill>
                  <a:srgbClr val="000000"/>
                </a:solidFill>
                <a:latin typeface="TAN Twinkle"/>
              </a:rPr>
              <a:t>BEING A GIRL IN MY SCHOOL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54800" y="8660242"/>
            <a:ext cx="641414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-52">
                <a:solidFill>
                  <a:srgbClr val="000000"/>
                </a:solidFill>
                <a:latin typeface="Inter"/>
              </a:rPr>
              <a:t>USKUDAR BIREY ANATOLIAN HIGH SCHOOL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597631" y="1731632"/>
            <a:ext cx="4661669" cy="6459812"/>
            <a:chOff x="0" y="0"/>
            <a:chExt cx="4734560" cy="65608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6830" y="50800"/>
              <a:ext cx="4645660" cy="6473190"/>
            </a:xfrm>
            <a:custGeom>
              <a:avLst/>
              <a:gdLst/>
              <a:ahLst/>
              <a:cxnLst/>
              <a:rect r="r" b="b" t="t" l="l"/>
              <a:pathLst>
                <a:path h="6473190" w="464566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6511"/>
              <a:ext cx="4716780" cy="6544310"/>
            </a:xfrm>
            <a:custGeom>
              <a:avLst/>
              <a:gdLst/>
              <a:ahLst/>
              <a:cxnLst/>
              <a:rect r="r" b="b" t="t" l="l"/>
              <a:pathLst>
                <a:path h="6544310" w="471678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6540" y="265430"/>
              <a:ext cx="4207510" cy="6043930"/>
            </a:xfrm>
            <a:custGeom>
              <a:avLst/>
              <a:gdLst/>
              <a:ahLst/>
              <a:cxnLst/>
              <a:rect r="r" b="b" t="t" l="l"/>
              <a:pathLst>
                <a:path h="6043930" w="420751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2"/>
              <a:stretch>
                <a:fillRect l="-9852" t="0" r="-9852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951378" y="120589"/>
              <a:ext cx="79963" cy="76322"/>
            </a:xfrm>
            <a:custGeom>
              <a:avLst/>
              <a:gdLst/>
              <a:ahLst/>
              <a:cxnLst/>
              <a:rect r="r" b="b" t="t" l="l"/>
              <a:pathLst>
                <a:path h="76322" w="79963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119473" y="104052"/>
              <a:ext cx="114614" cy="109395"/>
            </a:xfrm>
            <a:custGeom>
              <a:avLst/>
              <a:gdLst/>
              <a:ahLst/>
              <a:cxnLst/>
              <a:rect r="r" b="b" t="t" l="l"/>
              <a:pathLst>
                <a:path h="109395" w="114614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328944" y="128221"/>
              <a:ext cx="63971" cy="61058"/>
            </a:xfrm>
            <a:custGeom>
              <a:avLst/>
              <a:gdLst/>
              <a:ahLst/>
              <a:cxnLst/>
              <a:rect r="r" b="b" t="t" l="l"/>
              <a:pathLst>
                <a:path h="61058" w="63971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346270" y="144758"/>
              <a:ext cx="29320" cy="27985"/>
            </a:xfrm>
            <a:custGeom>
              <a:avLst/>
              <a:gdLst/>
              <a:ahLst/>
              <a:cxnLst/>
              <a:rect r="r" b="b" t="t" l="l"/>
              <a:pathLst>
                <a:path h="27985" w="29320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344044" y="144768"/>
              <a:ext cx="15993" cy="15264"/>
            </a:xfrm>
            <a:custGeom>
              <a:avLst/>
              <a:gdLst/>
              <a:ahLst/>
              <a:cxnLst/>
              <a:rect r="r" b="b" t="t" l="l"/>
              <a:pathLst>
                <a:path h="15264" w="15993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716780" y="53467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716780" y="861060"/>
              <a:ext cx="19050" cy="278130"/>
            </a:xfrm>
            <a:custGeom>
              <a:avLst/>
              <a:gdLst/>
              <a:ahLst/>
              <a:cxnLst/>
              <a:rect r="r" b="b" t="t" l="l"/>
              <a:pathLst>
                <a:path h="278130" w="1905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064000" y="-2540"/>
              <a:ext cx="320040" cy="19050"/>
            </a:xfrm>
            <a:custGeom>
              <a:avLst/>
              <a:gdLst/>
              <a:ahLst/>
              <a:cxnLst/>
              <a:rect r="r" b="b" t="t" l="l"/>
              <a:pathLst>
                <a:path h="19050" w="32004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488204" y="1842965"/>
            <a:ext cx="11109428" cy="3925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42"/>
              </a:lnSpc>
            </a:pPr>
            <a:r>
              <a:rPr lang="en-US" sz="7459">
                <a:solidFill>
                  <a:srgbClr val="000000"/>
                </a:solidFill>
                <a:latin typeface="Kaushan Script"/>
              </a:rPr>
              <a:t>Being a Girl in My School</a:t>
            </a:r>
          </a:p>
          <a:p>
            <a:pPr>
              <a:lnSpc>
                <a:spcPts val="10442"/>
              </a:lnSpc>
            </a:pPr>
          </a:p>
          <a:p>
            <a:pPr>
              <a:lnSpc>
                <a:spcPts val="10442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4883113"/>
            <a:ext cx="11168487" cy="2266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74"/>
              </a:lnSpc>
            </a:pPr>
            <a:r>
              <a:rPr lang="en-US" sz="2624">
                <a:solidFill>
                  <a:srgbClr val="000000"/>
                </a:solidFill>
                <a:latin typeface="Inter"/>
              </a:rPr>
              <a:t>As a girl in school, I've experienced first-hand the challenges and stereotypes that come with that identity. By sharing my story, I hope to inspire change and empower other girls to overcome these obstacles.</a:t>
            </a:r>
          </a:p>
          <a:p>
            <a:pPr>
              <a:lnSpc>
                <a:spcPts val="367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33358" y="2798805"/>
            <a:ext cx="2344695" cy="234469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6A28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823784" y="2798805"/>
            <a:ext cx="2344695" cy="234469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86866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214209" y="2798805"/>
            <a:ext cx="2344695" cy="234469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AD623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723982" y="2648171"/>
            <a:ext cx="3763447" cy="2495329"/>
          </a:xfrm>
          <a:custGeom>
            <a:avLst/>
            <a:gdLst/>
            <a:ahLst/>
            <a:cxnLst/>
            <a:rect r="r" b="b" t="t" l="l"/>
            <a:pathLst>
              <a:path h="2495329" w="3763447">
                <a:moveTo>
                  <a:pt x="0" y="0"/>
                </a:moveTo>
                <a:lnTo>
                  <a:pt x="3763447" y="0"/>
                </a:lnTo>
                <a:lnTo>
                  <a:pt x="3763447" y="2495329"/>
                </a:lnTo>
                <a:lnTo>
                  <a:pt x="0" y="24953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269094" y="2648171"/>
            <a:ext cx="3749811" cy="2495329"/>
          </a:xfrm>
          <a:custGeom>
            <a:avLst/>
            <a:gdLst/>
            <a:ahLst/>
            <a:cxnLst/>
            <a:rect r="r" b="b" t="t" l="l"/>
            <a:pathLst>
              <a:path h="2495329" w="3749811">
                <a:moveTo>
                  <a:pt x="0" y="0"/>
                </a:moveTo>
                <a:lnTo>
                  <a:pt x="3749812" y="0"/>
                </a:lnTo>
                <a:lnTo>
                  <a:pt x="3749812" y="2495329"/>
                </a:lnTo>
                <a:lnTo>
                  <a:pt x="0" y="24953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511951" y="2718395"/>
            <a:ext cx="4090912" cy="2425105"/>
          </a:xfrm>
          <a:custGeom>
            <a:avLst/>
            <a:gdLst/>
            <a:ahLst/>
            <a:cxnLst/>
            <a:rect r="r" b="b" t="t" l="l"/>
            <a:pathLst>
              <a:path h="2425105" w="4090912">
                <a:moveTo>
                  <a:pt x="0" y="0"/>
                </a:moveTo>
                <a:lnTo>
                  <a:pt x="4090912" y="0"/>
                </a:lnTo>
                <a:lnTo>
                  <a:pt x="4090912" y="2425105"/>
                </a:lnTo>
                <a:lnTo>
                  <a:pt x="0" y="2425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5504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433358" y="1180302"/>
            <a:ext cx="13421284" cy="1108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11"/>
              </a:lnSpc>
            </a:pPr>
            <a:r>
              <a:rPr lang="en-US" sz="6436">
                <a:solidFill>
                  <a:srgbClr val="000000"/>
                </a:solidFill>
                <a:latin typeface="Kaushan Script"/>
              </a:rPr>
              <a:t>Stereotypes and Gender Discrimination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31170" y="5262115"/>
            <a:ext cx="2949072" cy="572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8"/>
              </a:lnSpc>
            </a:pPr>
            <a:r>
              <a:rPr lang="en-US" sz="3220">
                <a:solidFill>
                  <a:srgbClr val="000000"/>
                </a:solidFill>
                <a:latin typeface="DejaVu Serif Bold"/>
              </a:rPr>
              <a:t>Expectations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0209" y="6116011"/>
            <a:ext cx="4930993" cy="2498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7"/>
              </a:lnSpc>
            </a:pPr>
            <a:r>
              <a:rPr lang="en-US" sz="2848">
                <a:solidFill>
                  <a:srgbClr val="000000"/>
                </a:solidFill>
                <a:latin typeface="Inter"/>
              </a:rPr>
              <a:t>Girls are expected to be quiet and studious, while boys are encouraged to be outgoing and assertive.</a:t>
            </a:r>
          </a:p>
          <a:p>
            <a:pPr algn="ctr">
              <a:lnSpc>
                <a:spcPts val="3987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7572600" y="5262115"/>
            <a:ext cx="3142801" cy="572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8"/>
              </a:lnSpc>
            </a:pPr>
            <a:r>
              <a:rPr lang="en-US" sz="3220">
                <a:solidFill>
                  <a:srgbClr val="000000"/>
                </a:solidFill>
                <a:latin typeface="DejaVu Serif Bold"/>
              </a:rPr>
              <a:t>Mansplaining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447727" y="6020242"/>
            <a:ext cx="5096808" cy="25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8"/>
              </a:lnSpc>
            </a:pPr>
            <a:r>
              <a:rPr lang="en-US" sz="2948">
                <a:solidFill>
                  <a:srgbClr val="000000"/>
                </a:solidFill>
                <a:latin typeface="Inter"/>
              </a:rPr>
              <a:t>Even when girls speak up, they are often dismissed or talked over by their male peers.</a:t>
            </a:r>
          </a:p>
          <a:p>
            <a:pPr algn="ctr">
              <a:lnSpc>
                <a:spcPts val="4128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2511951" y="5262115"/>
            <a:ext cx="4150885" cy="587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1"/>
              </a:lnSpc>
            </a:pPr>
            <a:r>
              <a:rPr lang="en-US" sz="3315">
                <a:solidFill>
                  <a:srgbClr val="000000"/>
                </a:solidFill>
                <a:latin typeface="DejaVu Serif Bold"/>
              </a:rPr>
              <a:t>Toxic masculinity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692404" y="6058782"/>
            <a:ext cx="5566896" cy="3322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Inter"/>
              </a:rPr>
              <a:t>Boys are often pressured to conform to societal expectations of what it means to be a "real man", leading to bullying and judgement towards those who don't fit the mold.</a:t>
            </a:r>
          </a:p>
          <a:p>
            <a:pPr algn="ctr">
              <a:lnSpc>
                <a:spcPts val="378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416201" y="2109115"/>
            <a:ext cx="11455598" cy="157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Kaushan Script"/>
              </a:rPr>
              <a:t>The Root of the Problem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90756" y="4517621"/>
            <a:ext cx="3278251" cy="625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sz="3566">
                <a:solidFill>
                  <a:srgbClr val="000000"/>
                </a:solidFill>
                <a:latin typeface="DejaVu Serif Bold"/>
              </a:rPr>
              <a:t>Socialization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95520" y="5476875"/>
            <a:ext cx="4668723" cy="352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8"/>
              </a:lnSpc>
            </a:pPr>
            <a:r>
              <a:rPr lang="en-US" sz="2870">
                <a:solidFill>
                  <a:srgbClr val="000000"/>
                </a:solidFill>
                <a:latin typeface="Inter"/>
              </a:rPr>
              <a:t>From a young age, girls are taught to be polite, nurturing, and submissive, while boys are taught to be independent and competitive.</a:t>
            </a:r>
          </a:p>
          <a:p>
            <a:pPr algn="ctr">
              <a:lnSpc>
                <a:spcPts val="4018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7073679" y="4517621"/>
            <a:ext cx="4682507" cy="1729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3245">
                <a:solidFill>
                  <a:srgbClr val="000000"/>
                </a:solidFill>
                <a:latin typeface="DejaVu Serif Bold"/>
              </a:rPr>
              <a:t>Lack of Role Models</a:t>
            </a:r>
          </a:p>
          <a:p>
            <a:pPr algn="ctr">
              <a:lnSpc>
                <a:spcPts val="4543"/>
              </a:lnSpc>
            </a:pPr>
          </a:p>
          <a:p>
            <a:pPr algn="ctr">
              <a:lnSpc>
                <a:spcPts val="4543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601179" y="5486400"/>
            <a:ext cx="5627507" cy="3084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2923">
                <a:solidFill>
                  <a:srgbClr val="000000"/>
                </a:solidFill>
                <a:latin typeface="Inter"/>
              </a:rPr>
              <a:t>There are few visible female leaders or strong female characters in media, leading to a lack of examples for girls to follow.</a:t>
            </a:r>
          </a:p>
          <a:p>
            <a:pPr algn="ctr">
              <a:lnSpc>
                <a:spcPts val="4092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2805490" y="4550960"/>
            <a:ext cx="4132619" cy="59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4"/>
              </a:lnSpc>
            </a:pPr>
            <a:r>
              <a:rPr lang="en-US" sz="3288">
                <a:solidFill>
                  <a:srgbClr val="000000"/>
                </a:solidFill>
                <a:latin typeface="DejaVu Serif Bold"/>
              </a:rPr>
              <a:t>Unconscious Bias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82929" y="5476875"/>
            <a:ext cx="4577740" cy="3463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9"/>
              </a:lnSpc>
            </a:pPr>
            <a:r>
              <a:rPr lang="en-US" sz="2807">
                <a:solidFill>
                  <a:srgbClr val="000000"/>
                </a:solidFill>
                <a:latin typeface="Inter"/>
              </a:rPr>
              <a:t>Teachers and parents often hold unconscious biases against girls, leading to harsher punishments and fewer opportunities for them.</a:t>
            </a:r>
          </a:p>
          <a:p>
            <a:pPr algn="ctr">
              <a:lnSpc>
                <a:spcPts val="392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6280875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5897880" y="6280875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1795760" y="6280875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3246120" y="5612745"/>
            <a:ext cx="1241408" cy="1374359"/>
            <a:chOff x="0" y="0"/>
            <a:chExt cx="326955" cy="3619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26955" cy="361971"/>
            </a:xfrm>
            <a:custGeom>
              <a:avLst/>
              <a:gdLst/>
              <a:ahLst/>
              <a:cxnLst/>
              <a:rect r="r" b="b" t="t" l="l"/>
              <a:pathLst>
                <a:path h="361971" w="326955">
                  <a:moveTo>
                    <a:pt x="0" y="0"/>
                  </a:moveTo>
                  <a:lnTo>
                    <a:pt x="326955" y="0"/>
                  </a:lnTo>
                  <a:lnTo>
                    <a:pt x="326955" y="361971"/>
                  </a:lnTo>
                  <a:lnTo>
                    <a:pt x="0" y="3619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825033" y="-114215"/>
            <a:ext cx="12637935" cy="2213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0"/>
              </a:lnSpc>
            </a:pPr>
            <a:r>
              <a:rPr lang="en-US" sz="6357">
                <a:solidFill>
                  <a:srgbClr val="000000"/>
                </a:solidFill>
                <a:latin typeface="Kaushan Script"/>
              </a:rPr>
              <a:t>Different Backgrounds, Different Experiences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31935" y="5853778"/>
            <a:ext cx="269778" cy="806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8"/>
              </a:lnSpc>
            </a:pPr>
            <a:r>
              <a:rPr lang="en-US" sz="4763">
                <a:solidFill>
                  <a:srgbClr val="FFFFFF"/>
                </a:solidFill>
                <a:latin typeface="Libre Baskerville"/>
              </a:rPr>
              <a:t>1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523296" y="5593695"/>
            <a:ext cx="1241408" cy="1374359"/>
            <a:chOff x="0" y="0"/>
            <a:chExt cx="326955" cy="36197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6955" cy="361971"/>
            </a:xfrm>
            <a:custGeom>
              <a:avLst/>
              <a:gdLst/>
              <a:ahLst/>
              <a:cxnLst/>
              <a:rect r="r" b="b" t="t" l="l"/>
              <a:pathLst>
                <a:path h="361971" w="326955">
                  <a:moveTo>
                    <a:pt x="0" y="0"/>
                  </a:moveTo>
                  <a:lnTo>
                    <a:pt x="326955" y="0"/>
                  </a:lnTo>
                  <a:lnTo>
                    <a:pt x="326955" y="361971"/>
                  </a:lnTo>
                  <a:lnTo>
                    <a:pt x="0" y="3619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266545" y="5612745"/>
            <a:ext cx="1241408" cy="1374359"/>
            <a:chOff x="0" y="0"/>
            <a:chExt cx="326955" cy="36197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26955" cy="361971"/>
            </a:xfrm>
            <a:custGeom>
              <a:avLst/>
              <a:gdLst/>
              <a:ahLst/>
              <a:cxnLst/>
              <a:rect r="r" b="b" t="t" l="l"/>
              <a:pathLst>
                <a:path h="361971" w="326955">
                  <a:moveTo>
                    <a:pt x="0" y="0"/>
                  </a:moveTo>
                  <a:lnTo>
                    <a:pt x="326955" y="0"/>
                  </a:lnTo>
                  <a:lnTo>
                    <a:pt x="326955" y="361971"/>
                  </a:lnTo>
                  <a:lnTo>
                    <a:pt x="0" y="3619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8298616" y="5844260"/>
            <a:ext cx="1690768" cy="787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2"/>
              </a:lnSpc>
            </a:pPr>
            <a:r>
              <a:rPr lang="en-US" sz="4630">
                <a:solidFill>
                  <a:srgbClr val="FFFFFF"/>
                </a:solidFill>
                <a:latin typeface="Libre Baskerville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705598" y="5825555"/>
            <a:ext cx="363303" cy="78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1"/>
              </a:lnSpc>
            </a:pPr>
            <a:r>
              <a:rPr lang="en-US" sz="4643">
                <a:solidFill>
                  <a:srgbClr val="FFFFFF"/>
                </a:solidFill>
                <a:latin typeface="Libre Baskerville"/>
              </a:rPr>
              <a:t>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10102" y="7026491"/>
            <a:ext cx="3843665" cy="1714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2"/>
              </a:lnSpc>
            </a:pPr>
            <a:r>
              <a:rPr lang="en-US" sz="3215">
                <a:solidFill>
                  <a:srgbClr val="000000"/>
                </a:solidFill>
                <a:latin typeface="DejaVu Serif Bold"/>
              </a:rPr>
              <a:t>Economic Status</a:t>
            </a:r>
          </a:p>
          <a:p>
            <a:pPr algn="ctr">
              <a:lnSpc>
                <a:spcPts val="4502"/>
              </a:lnSpc>
            </a:pPr>
          </a:p>
          <a:p>
            <a:pPr algn="ctr">
              <a:lnSpc>
                <a:spcPts val="4502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685287" y="7796729"/>
            <a:ext cx="5806953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Inter"/>
              </a:rPr>
              <a:t>Girls from lower income families often face additional challenges, such as lack of access to resources or pressure to support the family financially.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933869" y="2484586"/>
            <a:ext cx="4420262" cy="593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7"/>
              </a:lnSpc>
            </a:pPr>
            <a:r>
              <a:rPr lang="en-US" sz="3297">
                <a:solidFill>
                  <a:srgbClr val="000000"/>
                </a:solidFill>
                <a:latin typeface="DejaVu Serif Bold"/>
              </a:rPr>
              <a:t>Culture &amp; Religion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67557" y="3311478"/>
            <a:ext cx="5752886" cy="2618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9"/>
              </a:lnSpc>
            </a:pPr>
            <a:r>
              <a:rPr lang="en-US" sz="2478">
                <a:solidFill>
                  <a:srgbClr val="000000"/>
                </a:solidFill>
                <a:latin typeface="Inter"/>
              </a:rPr>
              <a:t>Girls from different cultural or religious backgrounds may face unique challenges, such as pressure to conform or restrictions on clothing and behavior.</a:t>
            </a:r>
          </a:p>
          <a:p>
            <a:pPr algn="ctr">
              <a:lnSpc>
                <a:spcPts val="3469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1724740" y="7796729"/>
            <a:ext cx="6325018" cy="2301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1"/>
              </a:lnSpc>
            </a:pPr>
            <a:r>
              <a:rPr lang="en-US" sz="2629">
                <a:solidFill>
                  <a:srgbClr val="000000"/>
                </a:solidFill>
                <a:latin typeface="Inter"/>
              </a:rPr>
              <a:t>Girls who identify as LGBTQ+ may experience additional discrimination and marginalization, both from their peers and from society as a whole.</a:t>
            </a:r>
          </a:p>
          <a:p>
            <a:pPr algn="ctr">
              <a:lnSpc>
                <a:spcPts val="3681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2235647" y="7026491"/>
            <a:ext cx="4733455" cy="576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7"/>
              </a:lnSpc>
            </a:pPr>
            <a:r>
              <a:rPr lang="en-US" sz="3248">
                <a:solidFill>
                  <a:srgbClr val="000000"/>
                </a:solidFill>
                <a:latin typeface="DejaVu Serif Bold"/>
              </a:rPr>
              <a:t>Sexual Orientation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01755" y="2888028"/>
            <a:ext cx="2344695" cy="234469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C6A28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763201" y="2888028"/>
            <a:ext cx="2344695" cy="2344695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86866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216565" y="2888028"/>
            <a:ext cx="2344695" cy="234469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AD623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253907" y="2888028"/>
            <a:ext cx="4058638" cy="2437863"/>
          </a:xfrm>
          <a:custGeom>
            <a:avLst/>
            <a:gdLst/>
            <a:ahLst/>
            <a:cxnLst/>
            <a:rect r="r" b="b" t="t" l="l"/>
            <a:pathLst>
              <a:path h="2437863" w="4058638">
                <a:moveTo>
                  <a:pt x="0" y="0"/>
                </a:moveTo>
                <a:lnTo>
                  <a:pt x="4058638" y="0"/>
                </a:lnTo>
                <a:lnTo>
                  <a:pt x="4058638" y="2437863"/>
                </a:lnTo>
                <a:lnTo>
                  <a:pt x="0" y="2437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6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103734" y="2888028"/>
            <a:ext cx="4080533" cy="2437863"/>
          </a:xfrm>
          <a:custGeom>
            <a:avLst/>
            <a:gdLst/>
            <a:ahLst/>
            <a:cxnLst/>
            <a:rect r="r" b="b" t="t" l="l"/>
            <a:pathLst>
              <a:path h="2437863" w="4080533">
                <a:moveTo>
                  <a:pt x="0" y="0"/>
                </a:moveTo>
                <a:lnTo>
                  <a:pt x="4080532" y="0"/>
                </a:lnTo>
                <a:lnTo>
                  <a:pt x="4080532" y="2437863"/>
                </a:lnTo>
                <a:lnTo>
                  <a:pt x="0" y="2437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8859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245085" y="2888028"/>
            <a:ext cx="4123205" cy="2608869"/>
          </a:xfrm>
          <a:custGeom>
            <a:avLst/>
            <a:gdLst/>
            <a:ahLst/>
            <a:cxnLst/>
            <a:rect r="r" b="b" t="t" l="l"/>
            <a:pathLst>
              <a:path h="2608869" w="4123205">
                <a:moveTo>
                  <a:pt x="0" y="0"/>
                </a:moveTo>
                <a:lnTo>
                  <a:pt x="4123205" y="0"/>
                </a:lnTo>
                <a:lnTo>
                  <a:pt x="4123205" y="2608869"/>
                </a:lnTo>
                <a:lnTo>
                  <a:pt x="0" y="2608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4042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626012" y="1251888"/>
            <a:ext cx="8619073" cy="1054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00"/>
              </a:lnSpc>
            </a:pPr>
            <a:r>
              <a:rPr lang="en-US" sz="6143">
                <a:solidFill>
                  <a:srgbClr val="000000"/>
                </a:solidFill>
                <a:latin typeface="Kaushan Script"/>
              </a:rPr>
              <a:t>Supporting Girls in School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72623" y="5536482"/>
            <a:ext cx="2821206" cy="593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8"/>
              </a:lnSpc>
            </a:pPr>
            <a:r>
              <a:rPr lang="en-US" sz="3420">
                <a:solidFill>
                  <a:srgbClr val="000000"/>
                </a:solidFill>
                <a:latin typeface="DejaVu Serif Bold"/>
              </a:rPr>
              <a:t>Mentorship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2688" y="6339802"/>
            <a:ext cx="4841075" cy="3107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2942">
                <a:solidFill>
                  <a:srgbClr val="000000"/>
                </a:solidFill>
                <a:latin typeface="Inter"/>
              </a:rPr>
              <a:t>Girls benefit greatly from having strong female mentors to look up to, who can provide guidance and support.</a:t>
            </a:r>
          </a:p>
          <a:p>
            <a:pPr algn="ctr">
              <a:lnSpc>
                <a:spcPts val="4118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6632142" y="5536482"/>
            <a:ext cx="5023716" cy="548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8"/>
              </a:lnSpc>
            </a:pPr>
            <a:r>
              <a:rPr lang="en-US" sz="3127">
                <a:solidFill>
                  <a:srgbClr val="000000"/>
                </a:solidFill>
                <a:latin typeface="DejaVu Serif Bold"/>
              </a:rPr>
              <a:t>Empowerment Groups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357642" y="6339802"/>
            <a:ext cx="5572716" cy="2604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5"/>
              </a:lnSpc>
            </a:pPr>
            <a:r>
              <a:rPr lang="en-US" sz="2961">
                <a:solidFill>
                  <a:srgbClr val="000000"/>
                </a:solidFill>
                <a:latin typeface="Inter"/>
              </a:rPr>
              <a:t>Creating girl-centered spaces where they can connect with and support each other can be incredibly empowering.</a:t>
            </a:r>
          </a:p>
          <a:p>
            <a:pPr algn="ctr">
              <a:lnSpc>
                <a:spcPts val="4145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13128340" y="5556944"/>
            <a:ext cx="4356695" cy="517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79"/>
              </a:lnSpc>
            </a:pPr>
            <a:r>
              <a:rPr lang="en-US" sz="2985">
                <a:solidFill>
                  <a:srgbClr val="000000"/>
                </a:solidFill>
                <a:latin typeface="DejaVu Serif Bold"/>
              </a:rPr>
              <a:t>Equal Opportunities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487870" y="6320275"/>
            <a:ext cx="5391059" cy="3127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1"/>
              </a:lnSpc>
            </a:pPr>
            <a:r>
              <a:rPr lang="en-US" sz="2536">
                <a:solidFill>
                  <a:srgbClr val="000000"/>
                </a:solidFill>
                <a:latin typeface="Inter"/>
              </a:rPr>
              <a:t>Providing equal opportunities for girls to participate in sports, clubs, and other extracurricular activities can help to break down gender stereotypes and empower girls to pursue their passions.</a:t>
            </a:r>
          </a:p>
          <a:p>
            <a:pPr algn="ctr">
              <a:lnSpc>
                <a:spcPts val="3551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923925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623060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44588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4EFE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571750" y="2083257"/>
            <a:ext cx="9893612" cy="1305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746"/>
              </a:lnSpc>
            </a:pPr>
            <a:r>
              <a:rPr lang="en-US" sz="7676">
                <a:solidFill>
                  <a:srgbClr val="000000"/>
                </a:solidFill>
                <a:latin typeface="Kaushan Script"/>
              </a:rPr>
              <a:t>Conclusion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776457"/>
            <a:ext cx="13198672" cy="193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25"/>
              </a:lnSpc>
            </a:pPr>
            <a:r>
              <a:rPr lang="en-US" sz="2732">
                <a:solidFill>
                  <a:srgbClr val="000000"/>
                </a:solidFill>
                <a:latin typeface="Inter"/>
              </a:rPr>
              <a:t>By recognizing and addressing the challenges that girls face in school, we can create a more inclusive and empowering learning environment for everyone. Let's work towards a future where girls are supported, respected, and valued.</a:t>
            </a:r>
          </a:p>
          <a:p>
            <a:pPr>
              <a:lnSpc>
                <a:spcPts val="3825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3022953" y="6094613"/>
            <a:ext cx="3401531" cy="25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1395" indent="-255698" lvl="1">
              <a:lnSpc>
                <a:spcPts val="3316"/>
              </a:lnSpc>
              <a:buFont typeface="Arial"/>
              <a:buChar char="•"/>
            </a:pPr>
            <a:r>
              <a:rPr lang="en-US" sz="2368">
                <a:solidFill>
                  <a:srgbClr val="000000"/>
                </a:solidFill>
                <a:latin typeface="Inter"/>
              </a:rPr>
              <a:t>Beril BALDEMIR</a:t>
            </a:r>
          </a:p>
          <a:p>
            <a:pPr marL="511395" indent="-255698" lvl="1">
              <a:lnSpc>
                <a:spcPts val="3316"/>
              </a:lnSpc>
              <a:buFont typeface="Arial"/>
              <a:buChar char="•"/>
            </a:pPr>
            <a:r>
              <a:rPr lang="en-US" sz="2368">
                <a:solidFill>
                  <a:srgbClr val="000000"/>
                </a:solidFill>
                <a:latin typeface="Inter"/>
              </a:rPr>
              <a:t>Ilkyaz ONGEN</a:t>
            </a:r>
          </a:p>
          <a:p>
            <a:pPr marL="511395" indent="-255698" lvl="1">
              <a:lnSpc>
                <a:spcPts val="3316"/>
              </a:lnSpc>
              <a:buFont typeface="Arial"/>
              <a:buChar char="•"/>
            </a:pPr>
            <a:r>
              <a:rPr lang="en-US" sz="2368">
                <a:solidFill>
                  <a:srgbClr val="000000"/>
                </a:solidFill>
                <a:latin typeface="Inter"/>
              </a:rPr>
              <a:t>Nehir TEKIN</a:t>
            </a:r>
          </a:p>
          <a:p>
            <a:pPr algn="ctr" marL="511395" indent="-255698" lvl="1">
              <a:lnSpc>
                <a:spcPts val="3316"/>
              </a:lnSpc>
              <a:buFont typeface="Arial"/>
              <a:buChar char="•"/>
            </a:pPr>
            <a:r>
              <a:rPr lang="en-US" sz="2368">
                <a:solidFill>
                  <a:srgbClr val="000000"/>
                </a:solidFill>
                <a:latin typeface="Inter"/>
              </a:rPr>
              <a:t>Halil Efe DEMIRTAS</a:t>
            </a:r>
          </a:p>
          <a:p>
            <a:pPr algn="ctr" marL="511395" indent="-255698" lvl="1">
              <a:lnSpc>
                <a:spcPts val="3316"/>
              </a:lnSpc>
              <a:buFont typeface="Arial"/>
              <a:buChar char="•"/>
            </a:pPr>
            <a:r>
              <a:rPr lang="en-US" sz="2368">
                <a:solidFill>
                  <a:srgbClr val="000000"/>
                </a:solidFill>
                <a:latin typeface="Inter"/>
              </a:rPr>
              <a:t>Engin Doruk ONGEN</a:t>
            </a:r>
          </a:p>
          <a:p>
            <a:pPr algn="ctr" marL="511395" indent="-255698" lvl="1">
              <a:lnSpc>
                <a:spcPts val="3316"/>
              </a:lnSpc>
              <a:buFont typeface="Arial"/>
              <a:buChar char="•"/>
            </a:pPr>
            <a:r>
              <a:rPr lang="en-US" sz="2368">
                <a:solidFill>
                  <a:srgbClr val="000000"/>
                </a:solidFill>
                <a:latin typeface="Inter"/>
              </a:rPr>
              <a:t>Mumin Arda SAKIR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700" y="5891512"/>
            <a:ext cx="3257617" cy="2167796"/>
          </a:xfrm>
          <a:custGeom>
            <a:avLst/>
            <a:gdLst/>
            <a:ahLst/>
            <a:cxnLst/>
            <a:rect r="r" b="b" t="t" l="l"/>
            <a:pathLst>
              <a:path h="2167796" w="3257617">
                <a:moveTo>
                  <a:pt x="0" y="0"/>
                </a:moveTo>
                <a:lnTo>
                  <a:pt x="3257617" y="0"/>
                </a:lnTo>
                <a:lnTo>
                  <a:pt x="3257617" y="2167796"/>
                </a:lnTo>
                <a:lnTo>
                  <a:pt x="0" y="2167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86317" y="6569663"/>
            <a:ext cx="4661044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ERASMUS+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DAFs9Ebv6Zg</dc:identifier>
  <dcterms:modified xsi:type="dcterms:W3CDTF">2011-08-01T06:04:30Z</dcterms:modified>
  <cp:revision>1</cp:revision>
  <dc:title>Tasarım Portfolyosu</dc:title>
</cp:coreProperties>
</file>